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04"/>
  </p:notesMasterIdLst>
  <p:sldIdLst>
    <p:sldId id="256" r:id="rId2"/>
    <p:sldId id="403" r:id="rId3"/>
    <p:sldId id="762" r:id="rId4"/>
    <p:sldId id="471" r:id="rId5"/>
    <p:sldId id="763" r:id="rId6"/>
    <p:sldId id="579" r:id="rId7"/>
    <p:sldId id="563" r:id="rId8"/>
    <p:sldId id="629" r:id="rId9"/>
    <p:sldId id="757" r:id="rId10"/>
    <p:sldId id="664" r:id="rId11"/>
    <p:sldId id="564" r:id="rId12"/>
    <p:sldId id="565" r:id="rId13"/>
    <p:sldId id="740" r:id="rId14"/>
    <p:sldId id="741" r:id="rId15"/>
    <p:sldId id="499" r:id="rId16"/>
    <p:sldId id="508" r:id="rId17"/>
    <p:sldId id="520" r:id="rId18"/>
    <p:sldId id="584" r:id="rId19"/>
    <p:sldId id="666" r:id="rId20"/>
    <p:sldId id="703" r:id="rId21"/>
    <p:sldId id="707" r:id="rId22"/>
    <p:sldId id="709" r:id="rId23"/>
    <p:sldId id="670" r:id="rId24"/>
    <p:sldId id="569" r:id="rId25"/>
    <p:sldId id="671" r:id="rId26"/>
    <p:sldId id="708" r:id="rId27"/>
    <p:sldId id="509" r:id="rId28"/>
    <p:sldId id="662" r:id="rId29"/>
    <p:sldId id="578" r:id="rId30"/>
    <p:sldId id="510" r:id="rId31"/>
    <p:sldId id="663" r:id="rId32"/>
    <p:sldId id="549" r:id="rId33"/>
    <p:sldId id="577" r:id="rId34"/>
    <p:sldId id="572" r:id="rId35"/>
    <p:sldId id="598" r:id="rId36"/>
    <p:sldId id="767" r:id="rId37"/>
    <p:sldId id="551" r:id="rId38"/>
    <p:sldId id="548" r:id="rId39"/>
    <p:sldId id="521" r:id="rId40"/>
    <p:sldId id="783" r:id="rId41"/>
    <p:sldId id="518" r:id="rId42"/>
    <p:sldId id="587" r:id="rId43"/>
    <p:sldId id="591" r:id="rId44"/>
    <p:sldId id="590" r:id="rId45"/>
    <p:sldId id="588" r:id="rId46"/>
    <p:sldId id="589" r:id="rId47"/>
    <p:sldId id="764" r:id="rId48"/>
    <p:sldId id="770" r:id="rId49"/>
    <p:sldId id="771" r:id="rId50"/>
    <p:sldId id="597" r:id="rId51"/>
    <p:sldId id="765" r:id="rId52"/>
    <p:sldId id="766" r:id="rId53"/>
    <p:sldId id="720" r:id="rId54"/>
    <p:sldId id="524" r:id="rId55"/>
    <p:sldId id="789" r:id="rId56"/>
    <p:sldId id="781" r:id="rId57"/>
    <p:sldId id="784" r:id="rId58"/>
    <p:sldId id="730" r:id="rId59"/>
    <p:sldId id="786" r:id="rId60"/>
    <p:sldId id="787" r:id="rId61"/>
    <p:sldId id="785" r:id="rId62"/>
    <p:sldId id="788" r:id="rId63"/>
    <p:sldId id="514" r:id="rId64"/>
    <p:sldId id="773" r:id="rId65"/>
    <p:sldId id="800" r:id="rId66"/>
    <p:sldId id="799" r:id="rId67"/>
    <p:sldId id="515" r:id="rId68"/>
    <p:sldId id="798" r:id="rId69"/>
    <p:sldId id="794" r:id="rId70"/>
    <p:sldId id="792" r:id="rId71"/>
    <p:sldId id="795" r:id="rId72"/>
    <p:sldId id="797" r:id="rId73"/>
    <p:sldId id="796" r:id="rId74"/>
    <p:sldId id="793" r:id="rId75"/>
    <p:sldId id="801" r:id="rId76"/>
    <p:sldId id="516" r:id="rId77"/>
    <p:sldId id="802" r:id="rId78"/>
    <p:sldId id="803" r:id="rId79"/>
    <p:sldId id="774" r:id="rId80"/>
    <p:sldId id="804" r:id="rId81"/>
    <p:sldId id="775" r:id="rId82"/>
    <p:sldId id="772" r:id="rId83"/>
    <p:sldId id="776" r:id="rId84"/>
    <p:sldId id="777" r:id="rId85"/>
    <p:sldId id="778" r:id="rId86"/>
    <p:sldId id="756" r:id="rId87"/>
    <p:sldId id="768" r:id="rId88"/>
    <p:sldId id="531" r:id="rId89"/>
    <p:sldId id="533" r:id="rId90"/>
    <p:sldId id="759" r:id="rId91"/>
    <p:sldId id="536" r:id="rId92"/>
    <p:sldId id="535" r:id="rId93"/>
    <p:sldId id="538" r:id="rId94"/>
    <p:sldId id="540" r:id="rId95"/>
    <p:sldId id="758" r:id="rId96"/>
    <p:sldId id="541" r:id="rId97"/>
    <p:sldId id="542" r:id="rId98"/>
    <p:sldId id="544" r:id="rId99"/>
    <p:sldId id="545" r:id="rId100"/>
    <p:sldId id="546" r:id="rId101"/>
    <p:sldId id="547" r:id="rId102"/>
    <p:sldId id="550" r:id="rId10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62"/>
            <p14:sldId id="471"/>
            <p14:sldId id="763"/>
            <p14:sldId id="579"/>
            <p14:sldId id="563"/>
            <p14:sldId id="629"/>
            <p14:sldId id="757"/>
            <p14:sldId id="664"/>
            <p14:sldId id="564"/>
            <p14:sldId id="565"/>
            <p14:sldId id="740"/>
            <p14:sldId id="741"/>
            <p14:sldId id="499"/>
            <p14:sldId id="508"/>
            <p14:sldId id="520"/>
            <p14:sldId id="584"/>
            <p14:sldId id="666"/>
            <p14:sldId id="703"/>
            <p14:sldId id="707"/>
            <p14:sldId id="709"/>
            <p14:sldId id="670"/>
            <p14:sldId id="569"/>
            <p14:sldId id="671"/>
            <p14:sldId id="708"/>
            <p14:sldId id="509"/>
            <p14:sldId id="662"/>
            <p14:sldId id="578"/>
            <p14:sldId id="510"/>
            <p14:sldId id="663"/>
            <p14:sldId id="549"/>
            <p14:sldId id="577"/>
            <p14:sldId id="572"/>
            <p14:sldId id="598"/>
            <p14:sldId id="767"/>
            <p14:sldId id="551"/>
            <p14:sldId id="548"/>
            <p14:sldId id="521"/>
            <p14:sldId id="783"/>
            <p14:sldId id="518"/>
            <p14:sldId id="587"/>
            <p14:sldId id="591"/>
            <p14:sldId id="590"/>
            <p14:sldId id="588"/>
            <p14:sldId id="589"/>
            <p14:sldId id="764"/>
            <p14:sldId id="770"/>
            <p14:sldId id="771"/>
            <p14:sldId id="597"/>
            <p14:sldId id="765"/>
            <p14:sldId id="766"/>
            <p14:sldId id="720"/>
            <p14:sldId id="524"/>
            <p14:sldId id="789"/>
            <p14:sldId id="781"/>
            <p14:sldId id="784"/>
            <p14:sldId id="730"/>
            <p14:sldId id="786"/>
            <p14:sldId id="787"/>
            <p14:sldId id="785"/>
            <p14:sldId id="788"/>
            <p14:sldId id="514"/>
            <p14:sldId id="773"/>
            <p14:sldId id="800"/>
            <p14:sldId id="799"/>
            <p14:sldId id="515"/>
            <p14:sldId id="798"/>
            <p14:sldId id="794"/>
            <p14:sldId id="792"/>
            <p14:sldId id="795"/>
            <p14:sldId id="797"/>
            <p14:sldId id="796"/>
            <p14:sldId id="793"/>
            <p14:sldId id="801"/>
            <p14:sldId id="516"/>
            <p14:sldId id="802"/>
            <p14:sldId id="803"/>
            <p14:sldId id="774"/>
            <p14:sldId id="804"/>
            <p14:sldId id="775"/>
            <p14:sldId id="772"/>
            <p14:sldId id="776"/>
            <p14:sldId id="777"/>
            <p14:sldId id="778"/>
            <p14:sldId id="756"/>
            <p14:sldId id="768"/>
            <p14:sldId id="531"/>
            <p14:sldId id="533"/>
            <p14:sldId id="759"/>
            <p14:sldId id="536"/>
            <p14:sldId id="535"/>
            <p14:sldId id="538"/>
            <p14:sldId id="540"/>
            <p14:sldId id="758"/>
            <p14:sldId id="541"/>
            <p14:sldId id="542"/>
            <p14:sldId id="544"/>
            <p14:sldId id="545"/>
            <p14:sldId id="546"/>
            <p14:sldId id="54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025249"/>
    <a:srgbClr val="41719C"/>
    <a:srgbClr val="FB8E20"/>
    <a:srgbClr val="28A136"/>
    <a:srgbClr val="EF7D1D"/>
    <a:srgbClr val="CA9FC9"/>
    <a:srgbClr val="5AB88F"/>
    <a:srgbClr val="D6A08C"/>
    <a:srgbClr val="629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66"/>
    <p:restoredTop sz="96853" autoAdjust="0"/>
  </p:normalViewPr>
  <p:slideViewPr>
    <p:cSldViewPr snapToGrid="0" snapToObjects="1">
      <p:cViewPr varScale="1">
        <p:scale>
          <a:sx n="149" d="100"/>
          <a:sy n="149" d="100"/>
        </p:scale>
        <p:origin x="184" y="22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18.06.19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2989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566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478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95677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74188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6245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97696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5779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33485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17730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9944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44374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9543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1158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734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26160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32137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8310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2926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891757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938426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00853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48915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316163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9571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20442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59820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55399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11107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97933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71310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254515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030928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33403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906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10677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34637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783800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757346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069606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77726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14967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21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risma/graphql-playground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4000/" TargetMode="Externa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1164" y="1590730"/>
            <a:ext cx="9905999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8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34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3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25. Juni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2806574" y="5267270"/>
            <a:ext cx="6305122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nils.buzz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ejs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-workshop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5CC0B5E-0BE0-2F47-850F-573DAC4E2AAF}"/>
              </a:ext>
            </a:extLst>
          </p:cNvPr>
          <p:cNvSpPr/>
          <p:nvPr/>
        </p:nvSpPr>
        <p:spPr>
          <a:xfrm>
            <a:off x="2817737" y="4745696"/>
            <a:ext cx="2146425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Workshop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FE5924-40F8-674E-A39D-F345239AAF5F}"/>
              </a:ext>
            </a:extLst>
          </p:cNvPr>
          <p:cNvSpPr/>
          <p:nvPr/>
        </p:nvSpPr>
        <p:spPr>
          <a:xfrm>
            <a:off x="4953001" y="4745696"/>
            <a:ext cx="4158695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 Apollo und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3163950307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341745750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344604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073426" y="3878477"/>
            <a:ext cx="8289235" cy="155822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oose-graphql-example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oose-graphql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Mehr </a:t>
            </a:r>
            <a:r>
              <a:rPr lang="de-DE" sz="2400" b="1" dirty="0" err="1">
                <a:solidFill>
                  <a:srgbClr val="025249"/>
                </a:solidFill>
              </a:rPr>
              <a:t>GraphQL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0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64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-workshop/</a:t>
            </a:r>
            <a:r>
              <a:rPr lang="de-DE" sz="1600" cap="none" spc="100" dirty="0" err="1"/>
              <a:t>app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95029E-EC82-6742-BA6D-B002BF0D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Playground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5CDAEF6-71B4-D844-9E6B-2FC4781C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903" y="243116"/>
            <a:ext cx="6774193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190697" y="5628992"/>
            <a:ext cx="3383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https://github.com/prisma/graphql-playground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50" y="4547608"/>
            <a:ext cx="14668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Beer </a:t>
            </a:r>
            <a:r>
              <a:rPr lang="de-DE" dirty="0" err="1"/>
              <a:t>Advisor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C134A2F-457C-A344-ADA6-194CA02C3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46"/>
          <a:stretch/>
        </p:blipFill>
        <p:spPr>
          <a:xfrm>
            <a:off x="616514" y="2889250"/>
            <a:ext cx="8672972" cy="239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  <a:p>
            <a:pPr algn="ctr"/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-workshops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Beliebige Abfragen über </a:t>
            </a:r>
            <a:r>
              <a:rPr lang="de-DE" sz="1800" b="0" dirty="0" err="1">
                <a:solidFill>
                  <a:srgbClr val="36544F"/>
                </a:solidFill>
              </a:rPr>
              <a:t>veröffentliches</a:t>
            </a:r>
            <a:r>
              <a:rPr lang="de-DE" sz="1800" b="0" dirty="0">
                <a:solidFill>
                  <a:srgbClr val="36544F"/>
                </a:solidFill>
              </a:rPr>
              <a:t> Domain Model / API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Kein Widerspruch zu REST, kann als Ergänzung genutzt werden</a:t>
            </a:r>
          </a:p>
          <a:p>
            <a:pPr lvl="1"/>
            <a:r>
              <a:rPr lang="de-DE" sz="1800" dirty="0"/>
              <a:t>z.B. Login oder File Upload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5706CFE-2E86-2449-80DE-38BC6C5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295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latin typeface="Source Sans Pro" panose="020B0503030403020204" pitchFamily="34" charset="77"/>
              </a:rPr>
              <a:t>Gründe für den Einsatz von </a:t>
            </a:r>
            <a:r>
              <a:rPr lang="de-DE" dirty="0" err="1">
                <a:latin typeface="Source Sans Pro" panose="020B0503030403020204" pitchFamily="34" charset="77"/>
              </a:rPr>
              <a:t>GraphQL</a:t>
            </a:r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Viele unterschiedliche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-Cases, die unterschiedliche Daten benötigen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Unterschiedliche Ansichten im Frontend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Unterschiedliche Clients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Flexible Architektur im Client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Einheitliche Gesamt-Sicht auf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erwünscht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Typ-sichere API erfordert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Im Gegensatz zu REST (mehr) standardisiert und aus einer Hand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5099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Gateway für Frontend zu mehreren </a:t>
            </a:r>
            <a:r>
              <a:rPr lang="de-DE" b="0" dirty="0" err="1">
                <a:solidFill>
                  <a:srgbClr val="36544F"/>
                </a:solidFill>
              </a:rPr>
              <a:t>Backends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E9DC320-C494-3B4A-9A15-AD99ACEAB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881" y="1706480"/>
            <a:ext cx="7570238" cy="4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02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Versteckt unterschiedliche APIs/Services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Gesamt-Sicht auf die Domain/Anwendung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Abfragen möglichen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Ermittlung der Daten ist unsere Aufgabe</a:t>
            </a:r>
          </a:p>
        </p:txBody>
      </p:sp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sdfasdf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1984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33" y="2113045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23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http://localhost:4000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max.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61521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FF0000"/>
                </a:solidFill>
                <a:latin typeface="Source Sans Pro" panose="020B0503030403020204" pitchFamily="34" charset="77"/>
              </a:rPr>
              <a:t>Übung: 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Starte den Server ("backend") und den REST-Service (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Öffne den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Playground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(http://localhost:4000)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ggf. meinen Rechner benutzen</a:t>
            </a: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Mach dich mit der API des Projektes vertraut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Führe einen Query aus, mit dem Du alle Projekte und alle Benutzer findest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Füge einem Projekt eine neue Aufgabe ("Task") hinzu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867828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31197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385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"All-inclusive"-Lösung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Eingebauter Webserver  plus Adapter (Connect, Express,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Query Ausführung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9C1342-1D82-3B43-94D8-8E9C98F892EA}"/>
              </a:ext>
            </a:extLst>
          </p:cNvPr>
          <p:cNvSpPr/>
          <p:nvPr/>
        </p:nvSpPr>
        <p:spPr>
          <a:xfrm>
            <a:off x="643338" y="4875353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003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89279" y="2187709"/>
            <a:ext cx="892744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Konfiguration und Start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läuft auf Port 4000 für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77"/>
              </a:rPr>
              <a:t>und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1CA7293-C550-044C-97BE-4733D2F805F1}"/>
              </a:ext>
            </a:extLst>
          </p:cNvPr>
          <p:cNvSpPr/>
          <p:nvPr/>
        </p:nvSpPr>
        <p:spPr>
          <a:xfrm>
            <a:off x="2861734" y="2995347"/>
            <a:ext cx="6688666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("apollo-server");</a:t>
            </a:r>
          </a:p>
          <a:p>
            <a:endParaRPr lang="de-DE" sz="16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server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= </a:t>
            </a:r>
            <a:r>
              <a:rPr lang="de-DE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new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ApolloServer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typeDefs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...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context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dataSources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});</a:t>
            </a:r>
          </a:p>
          <a:p>
            <a:endParaRPr lang="de-DE" sz="16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server.listen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.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then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info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console.log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Running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"))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9C1342-1D82-3B43-94D8-8E9C98F892EA}"/>
              </a:ext>
            </a:extLst>
          </p:cNvPr>
          <p:cNvSpPr/>
          <p:nvPr/>
        </p:nvSpPr>
        <p:spPr>
          <a:xfrm>
            <a:off x="643338" y="4875353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402D07C-A72D-D646-ADFC-4D2F80EFE5F6}"/>
              </a:ext>
            </a:extLst>
          </p:cNvPr>
          <p:cNvSpPr txBox="1"/>
          <p:nvPr/>
        </p:nvSpPr>
        <p:spPr>
          <a:xfrm>
            <a:off x="355600" y="3700239"/>
            <a:ext cx="19575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41719C"/>
                </a:solidFill>
                <a:latin typeface="Source Sans Pro" charset="0"/>
              </a:rPr>
              <a:t>Server Konfiguration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17C1184-1264-2849-BD4F-EB98739333F4}"/>
              </a:ext>
            </a:extLst>
          </p:cNvPr>
          <p:cNvSpPr txBox="1"/>
          <p:nvPr/>
        </p:nvSpPr>
        <p:spPr>
          <a:xfrm>
            <a:off x="225261" y="5496470"/>
            <a:ext cx="2362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rgbClr val="41719C"/>
                </a:solidFill>
                <a:latin typeface="Source Sans Pro" charset="0"/>
              </a:rPr>
              <a:t>Server Start</a:t>
            </a:r>
          </a:p>
        </p:txBody>
      </p:sp>
    </p:spTree>
    <p:extLst>
      <p:ext uri="{BB962C8B-B14F-4D97-AF65-F5344CB8AC3E}">
        <p14:creationId xmlns:p14="http://schemas.microsoft.com/office/powerpoint/2010/main" val="41176041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Zugriff auf (externe) Daten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Server konfigurieren und starten (wie gesehen)</a:t>
            </a: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2312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6431398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>
            <a:off x="4472448" y="2566938"/>
            <a:ext cx="19589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431397" y="29618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>
            <a:off x="6208146" y="3155464"/>
            <a:ext cx="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564955E-7C2D-0242-BEC3-99198E3E83AF}"/>
              </a:ext>
            </a:extLst>
          </p:cNvPr>
          <p:cNvCxnSpPr>
            <a:cxnSpLocks/>
          </p:cNvCxnSpPr>
          <p:nvPr/>
        </p:nvCxnSpPr>
        <p:spPr>
          <a:xfrm flipH="1">
            <a:off x="6089515" y="3117029"/>
            <a:ext cx="34188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EAEC526C-6EBB-D44D-8823-537D1A763451}"/>
              </a:ext>
            </a:extLst>
          </p:cNvPr>
          <p:cNvSpPr/>
          <p:nvPr/>
        </p:nvSpPr>
        <p:spPr>
          <a:xfrm>
            <a:off x="203200" y="4824569"/>
            <a:ext cx="9151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Eingebaute skalare Typen: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Float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 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(wird als String gelesen und geschrieben. Wert wird in der Anwendung nicht "interpretiert")</a:t>
            </a:r>
          </a:p>
        </p:txBody>
      </p:sp>
    </p:spTree>
    <p:extLst>
      <p:ext uri="{BB962C8B-B14F-4D97-AF65-F5344CB8AC3E}">
        <p14:creationId xmlns:p14="http://schemas.microsoft.com/office/powerpoint/2010/main" val="29603704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21804" y="3599946"/>
            <a:ext cx="403043" cy="93314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470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[Task!]!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033363" y="352332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540506" y="3663419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914088" y="6132133"/>
            <a:ext cx="2187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132886" y="3920247"/>
            <a:ext cx="0" cy="221188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886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4797817" y="428606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>
            <a:off x="5229221" y="4088645"/>
            <a:ext cx="0" cy="2498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24CE2559-0610-624D-886E-E1000AB00061}"/>
              </a:ext>
            </a:extLst>
          </p:cNvPr>
          <p:cNvSpPr/>
          <p:nvPr/>
        </p:nvSpPr>
        <p:spPr>
          <a:xfrm>
            <a:off x="3934136" y="3802558"/>
            <a:ext cx="1727362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7693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286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toBeFinished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1CE6EB3A-1D82-1C46-B80E-CB72AA80BA58}"/>
              </a:ext>
            </a:extLst>
          </p:cNvPr>
          <p:cNvSpPr/>
          <p:nvPr/>
        </p:nvSpPr>
        <p:spPr>
          <a:xfrm>
            <a:off x="6712044" y="3937482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Input-Typ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(für Argumente)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1C8DC4B-FFD2-BC4D-840B-68CBFB37F6DB}"/>
              </a:ext>
            </a:extLst>
          </p:cNvPr>
          <p:cNvCxnSpPr>
            <a:cxnSpLocks/>
          </p:cNvCxnSpPr>
          <p:nvPr/>
        </p:nvCxnSpPr>
        <p:spPr>
          <a:xfrm flipH="1">
            <a:off x="4851400" y="4208361"/>
            <a:ext cx="179493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68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Query 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9220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D9B6F59-2099-6844-B9FC-71B8FE0B28D3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9532069-7E60-7C49-BEB2-8A7FB2B94891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329524E-7F43-CB4E-A3E4-2B2CAD7BF21A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41205791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onTaskChange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B9C6F9B-D294-754B-8FA5-1F5815F69E16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1ADF8EA-948A-BB4E-A98F-CCC1957F21CC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039209B1-F52C-A947-98CE-FFFFCCD2E5D7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16197757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0985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module.exports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title: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description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[Task!]!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Task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[Project!]!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in eigener Datei/eigenen Dateien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6380418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schema.js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module.exports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A **Project**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consists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**Tasks**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Get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null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not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Markdown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-Syntax mit """ hinzugefügt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0571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("apollo-server");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("</a:t>
            </a:r>
            <a:r>
              <a:rPr lang="de-DE" sz="1625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./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dataSources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server.listen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();</a:t>
            </a:r>
          </a:p>
        </p:txBody>
      </p:sp>
      <p:sp>
        <p:nvSpPr>
          <p:cNvPr id="7" name="Rechteck 6"/>
          <p:cNvSpPr/>
          <p:nvPr/>
        </p:nvSpPr>
        <p:spPr>
          <a:xfrm>
            <a:off x="84783" y="402324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Konfiguration des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Servers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beim Server-Start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9673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module.exports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`type Project { ... } 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module.exports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`type Query { ... }`;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projectTypes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./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queryTypes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./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[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projectTypes</a:t>
            </a:r>
            <a:r>
              <a:rPr lang="de-DE" sz="1625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queryTypes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Modulare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in mehrere Dateien aufgeteilt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96780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85894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3614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Workshop Repository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ACECD7C-D8EF-5341-A080-D0F40CA9F6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97"/>
          <a:stretch/>
        </p:blipFill>
        <p:spPr>
          <a:xfrm>
            <a:off x="245535" y="1678450"/>
            <a:ext cx="3970865" cy="492555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3AD540-4547-1145-9945-AE83F7676425}"/>
              </a:ext>
            </a:extLst>
          </p:cNvPr>
          <p:cNvSpPr/>
          <p:nvPr/>
        </p:nvSpPr>
        <p:spPr>
          <a:xfrm>
            <a:off x="5198535" y="3245296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Lösungen für die Übungen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C510E4-7A1F-2C4B-B0DF-AD346BCE1331}"/>
              </a:ext>
            </a:extLst>
          </p:cNvPr>
          <p:cNvSpPr/>
          <p:nvPr/>
        </p:nvSpPr>
        <p:spPr>
          <a:xfrm>
            <a:off x="5198535" y="4137238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Fertiger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(nur starten)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34F15E7-7BBB-754E-8134-F95623E2B694}"/>
              </a:ext>
            </a:extLst>
          </p:cNvPr>
          <p:cNvSpPr/>
          <p:nvPr/>
        </p:nvSpPr>
        <p:spPr>
          <a:xfrm>
            <a:off x="5198535" y="457365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Verzeichnis für </a:t>
            </a:r>
            <a:r>
              <a:rPr lang="de-DE" sz="16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Übungen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Ausgangsmaterial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IDE/Editor öffnen)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A0829979-3636-A84B-9E64-8881D1E6E428}"/>
              </a:ext>
            </a:extLst>
          </p:cNvPr>
          <p:cNvSpPr/>
          <p:nvPr/>
        </p:nvSpPr>
        <p:spPr>
          <a:xfrm>
            <a:off x="5198535" y="5723159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Verzeichnis für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-Übungen (2. Teil)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C5B28E-E90C-A34A-8BD1-37DD1C186426}"/>
              </a:ext>
            </a:extLst>
          </p:cNvPr>
          <p:cNvSpPr/>
          <p:nvPr/>
        </p:nvSpPr>
        <p:spPr>
          <a:xfrm>
            <a:off x="5198535" y="6159577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Slides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3F0177AD-FCD5-844C-BED2-F789F49199F3}"/>
              </a:ext>
            </a:extLst>
          </p:cNvPr>
          <p:cNvCxnSpPr>
            <a:stCxn id="8" idx="1"/>
          </p:cNvCxnSpPr>
          <p:nvPr/>
        </p:nvCxnSpPr>
        <p:spPr>
          <a:xfrm flipH="1" flipV="1">
            <a:off x="3378200" y="3115733"/>
            <a:ext cx="1820335" cy="313267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DE24A19-C519-6A45-A470-8173459BCBC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191774" y="3429000"/>
            <a:ext cx="2006761" cy="8444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012E5398-C7B8-2A4B-BB0B-A21B5821D11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476447" y="3429000"/>
            <a:ext cx="1722088" cy="460789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>
            <a:off x="2536167" y="4333191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536167" y="4765987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D1D23758-1DA0-5043-A3C4-8E3EE93764ED}"/>
              </a:ext>
            </a:extLst>
          </p:cNvPr>
          <p:cNvCxnSpPr>
            <a:cxnSpLocks/>
          </p:cNvCxnSpPr>
          <p:nvPr/>
        </p:nvCxnSpPr>
        <p:spPr>
          <a:xfrm flipH="1">
            <a:off x="2553419" y="5944931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3287754B-C7DD-B049-9905-98D8B9973E6B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4195155" y="6343281"/>
            <a:ext cx="100338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5926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Vorbereitung: Installation und Starten (gemeinsam)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3614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Workshop Repository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ACECD7C-D8EF-5341-A080-D0F40CA9F6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97"/>
          <a:stretch/>
        </p:blipFill>
        <p:spPr>
          <a:xfrm>
            <a:off x="245535" y="1678450"/>
            <a:ext cx="3970865" cy="492555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DAC510E4-7A1F-2C4B-B0DF-AD346BCE1331}"/>
              </a:ext>
            </a:extLst>
          </p:cNvPr>
          <p:cNvSpPr/>
          <p:nvPr/>
        </p:nvSpPr>
        <p:spPr>
          <a:xfrm>
            <a:off x="5198535" y="4137238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ausführen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34F15E7-7BBB-754E-8134-F95623E2B694}"/>
              </a:ext>
            </a:extLst>
          </p:cNvPr>
          <p:cNvSpPr/>
          <p:nvPr/>
        </p:nvSpPr>
        <p:spPr>
          <a:xfrm>
            <a:off x="5198535" y="4573656"/>
            <a:ext cx="4953000" cy="291579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ausführen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Achtung, </a:t>
            </a:r>
            <a:r>
              <a:rPr lang="de-DE" sz="1600" u="sng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Windows</a:t>
            </a:r>
            <a:r>
              <a:rPr lang="de-DE" sz="16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-Benutzer: entweder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 err="1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yarn</a:t>
            </a:r>
            <a:r>
              <a:rPr lang="de-DE" sz="14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start</a:t>
            </a:r>
            <a:endParaRPr lang="de-DE" sz="1400" dirty="0">
              <a:solidFill>
                <a:srgbClr val="36544F"/>
              </a:solidFill>
              <a:latin typeface="Source Sans Pro Light" panose="020B0403030403020204" pitchFamily="34" charset="77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 err="1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Bash</a:t>
            </a:r>
            <a:r>
              <a:rPr lang="de-DE" sz="14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/Linux Subsystem verwenden oder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in </a:t>
            </a:r>
            <a:r>
              <a:rPr lang="de-DE" sz="1400" dirty="0" err="1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package.json</a:t>
            </a:r>
            <a:r>
              <a:rPr lang="de-DE" sz="1400" dirty="0">
                <a:solidFill>
                  <a:srgbClr val="36544F"/>
                </a:solidFill>
                <a:latin typeface="Source Sans Pro Light" panose="020B0403030403020204" pitchFamily="34" charset="77"/>
                <a:ea typeface="Source Sans Pro" charset="0"/>
                <a:cs typeface="Source Sans Pro" charset="0"/>
              </a:rPr>
              <a:t> "/" durch "\" ersetzen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Öffnen in der IDE/Editor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Änderungen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-startet Server automatisch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/API: http://localhost:4000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>
            <a:off x="2536167" y="4315939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536167" y="4765987"/>
            <a:ext cx="263649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F7920B03-CC2B-0042-8B38-B7AF6BAEA908}"/>
              </a:ext>
            </a:extLst>
          </p:cNvPr>
          <p:cNvCxnSpPr>
            <a:cxnSpLocks/>
          </p:cNvCxnSpPr>
          <p:nvPr/>
        </p:nvCxnSpPr>
        <p:spPr>
          <a:xfrm flipH="1">
            <a:off x="2645435" y="2717176"/>
            <a:ext cx="2383765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5DA78F37-35F5-E441-87C4-9A48633AE35F}"/>
              </a:ext>
            </a:extLst>
          </p:cNvPr>
          <p:cNvSpPr/>
          <p:nvPr/>
        </p:nvSpPr>
        <p:spPr>
          <a:xfrm>
            <a:off x="5172657" y="2561210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ausführen</a:t>
            </a:r>
          </a:p>
        </p:txBody>
      </p:sp>
    </p:spTree>
    <p:extLst>
      <p:ext uri="{BB962C8B-B14F-4D97-AF65-F5344CB8AC3E}">
        <p14:creationId xmlns:p14="http://schemas.microsoft.com/office/powerpoint/2010/main" val="209594088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 (gemeinsam): Starten aller Prozesse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sollte jetzt über http://localhost:4000 erreichbar sein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Um die Übungen zu machen, am Besten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in deiner IDE/Editor öffnen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 dem ändern/speichern von Code wird der Server automatisch neugestartet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Lösungen der Übungen: code-backend/01_..., 02_..., 03_...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1076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Project-Type muss definiert werden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Query-Type muss um zwei Felder erweitert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der Datei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workspace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src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schema.js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stehen TODOs drin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 Änderungen am Schema (speichern der Datei) könnt ihr 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Eure API-Änderungen sehen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hlinkClick r:id="rId2"/>
              </a:rPr>
              <a:t>http://localhost:4000/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(Auf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am rechten Rand klicken)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Hinweis: Ausführen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funktioniert noch nicht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64099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</a:t>
            </a:r>
          </a:p>
          <a:p>
            <a:pPr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Resolver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liefert einen Wert für ein angefragtes Feld in einer Query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jedes Root-Field (Query, Mutation,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root.projects.task.assignee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Eingehende Argumente und Rückgabewert wird validiert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Nur gültige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gegeben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Nur gültige Antworten kommen an den Client zurück</a:t>
            </a:r>
          </a:p>
        </p:txBody>
      </p:sp>
    </p:spTree>
    <p:extLst>
      <p:ext uri="{BB962C8B-B14F-4D97-AF65-F5344CB8AC3E}">
        <p14:creationId xmlns:p14="http://schemas.microsoft.com/office/powerpoint/2010/main" val="353029095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25561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199" y="399586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3327400" y="2594572"/>
            <a:ext cx="6151477" cy="10002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12C994B-12AB-FD42-B66C-BADE04E588D5}"/>
              </a:ext>
            </a:extLst>
          </p:cNvPr>
          <p:cNvSpPr/>
          <p:nvPr/>
        </p:nvSpPr>
        <p:spPr>
          <a:xfrm>
            <a:off x="3213904" y="4049396"/>
            <a:ext cx="3145367" cy="343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b="1" dirty="0" err="1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328A279-D739-A242-A26B-B4AE7423F0E7}"/>
              </a:ext>
            </a:extLst>
          </p:cNvPr>
          <p:cNvSpPr/>
          <p:nvPr/>
        </p:nvSpPr>
        <p:spPr>
          <a:xfrm>
            <a:off x="6295775" y="3817214"/>
            <a:ext cx="4313766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{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"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"</a:t>
            </a:r>
            <a:r>
              <a:rPr lang="de-DE" sz="163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3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World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5BC63D14-3B3A-E242-8F31-BCB3033F116A}"/>
              </a:ext>
            </a:extLst>
          </p:cNvPr>
          <p:cNvSpPr/>
          <p:nvPr/>
        </p:nvSpPr>
        <p:spPr>
          <a:xfrm>
            <a:off x="5453400" y="4122096"/>
            <a:ext cx="643466" cy="2123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32F1978-A3FD-0843-8A7A-6D5B5B20F28C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</a:t>
            </a:r>
          </a:p>
        </p:txBody>
      </p:sp>
    </p:spTree>
    <p:extLst>
      <p:ext uri="{BB962C8B-B14F-4D97-AF65-F5344CB8AC3E}">
        <p14:creationId xmlns:p14="http://schemas.microsoft.com/office/powerpoint/2010/main" val="253266014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3380316" y="5251285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() =&gt; "</a:t>
            </a:r>
            <a:r>
              <a:rPr lang="de-DE" sz="1625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World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25561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199" y="399586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3327400" y="2594572"/>
            <a:ext cx="6151477" cy="10002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12C994B-12AB-FD42-B66C-BADE04E588D5}"/>
              </a:ext>
            </a:extLst>
          </p:cNvPr>
          <p:cNvSpPr/>
          <p:nvPr/>
        </p:nvSpPr>
        <p:spPr>
          <a:xfrm>
            <a:off x="3213904" y="4049396"/>
            <a:ext cx="3145367" cy="343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b="1" dirty="0" err="1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328A279-D739-A242-A26B-B4AE7423F0E7}"/>
              </a:ext>
            </a:extLst>
          </p:cNvPr>
          <p:cNvSpPr/>
          <p:nvPr/>
        </p:nvSpPr>
        <p:spPr>
          <a:xfrm>
            <a:off x="6295775" y="3817214"/>
            <a:ext cx="4313766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{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"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"</a:t>
            </a:r>
            <a:r>
              <a:rPr lang="de-DE" sz="163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3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World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92A41C3-1F05-9C40-A827-9FF275ACC724}"/>
              </a:ext>
            </a:extLst>
          </p:cNvPr>
          <p:cNvSpPr/>
          <p:nvPr/>
        </p:nvSpPr>
        <p:spPr>
          <a:xfrm>
            <a:off x="203200" y="52253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Resolver-Map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5BC63D14-3B3A-E242-8F31-BCB3033F116A}"/>
              </a:ext>
            </a:extLst>
          </p:cNvPr>
          <p:cNvSpPr/>
          <p:nvPr/>
        </p:nvSpPr>
        <p:spPr>
          <a:xfrm>
            <a:off x="5453400" y="4122096"/>
            <a:ext cx="643466" cy="2123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32F1978-A3FD-0843-8A7A-6D5B5B20F28C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in einem Objekt angegeben. Key ist der Name des Objektes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Darin die Funktionen für dieses Objekt (Key = Name des Feldes)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BED2064-972A-4541-B210-322CBB5ACEBF}"/>
              </a:ext>
            </a:extLst>
          </p:cNvPr>
          <p:cNvSpPr/>
          <p:nvPr/>
        </p:nvSpPr>
        <p:spPr>
          <a:xfrm>
            <a:off x="203200" y="56873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'ping'-Feld</a:t>
            </a:r>
          </a:p>
        </p:txBody>
      </p:sp>
    </p:spTree>
    <p:extLst>
      <p:ext uri="{BB962C8B-B14F-4D97-AF65-F5344CB8AC3E}">
        <p14:creationId xmlns:p14="http://schemas.microsoft.com/office/powerpoint/2010/main" val="42882593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0002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C68C5D-FAD1-3D43-9CEF-50762ECFEE70}"/>
              </a:ext>
            </a:extLst>
          </p:cNvPr>
          <p:cNvSpPr/>
          <p:nvPr/>
        </p:nvSpPr>
        <p:spPr>
          <a:xfrm>
            <a:off x="2617008" y="4169635"/>
            <a:ext cx="3145367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3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EnterJS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87C61E5-BAEA-244E-9573-DDBDD878A713}"/>
              </a:ext>
            </a:extLst>
          </p:cNvPr>
          <p:cNvSpPr/>
          <p:nvPr/>
        </p:nvSpPr>
        <p:spPr>
          <a:xfrm>
            <a:off x="6118266" y="4142641"/>
            <a:ext cx="4313766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{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"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EnterJS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894D8157-2DC7-B841-8308-F10DE3C30C58}"/>
              </a:ext>
            </a:extLst>
          </p:cNvPr>
          <p:cNvSpPr/>
          <p:nvPr/>
        </p:nvSpPr>
        <p:spPr>
          <a:xfrm>
            <a:off x="5444068" y="4515076"/>
            <a:ext cx="555666" cy="2123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622402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370104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ping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`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${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msg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2. Parameter  (Objekt)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gültige Werte übergeben werden (gemäß Schema)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0002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70288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C68C5D-FAD1-3D43-9CEF-50762ECFEE70}"/>
              </a:ext>
            </a:extLst>
          </p:cNvPr>
          <p:cNvSpPr/>
          <p:nvPr/>
        </p:nvSpPr>
        <p:spPr>
          <a:xfrm>
            <a:off x="2617008" y="4169635"/>
            <a:ext cx="3145367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3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EnterJS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87C61E5-BAEA-244E-9573-DDBDD878A713}"/>
              </a:ext>
            </a:extLst>
          </p:cNvPr>
          <p:cNvSpPr/>
          <p:nvPr/>
        </p:nvSpPr>
        <p:spPr>
          <a:xfrm>
            <a:off x="6118266" y="4142641"/>
            <a:ext cx="4313766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{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"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EnterJS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894D8157-2DC7-B841-8308-F10DE3C30C58}"/>
              </a:ext>
            </a:extLst>
          </p:cNvPr>
          <p:cNvSpPr/>
          <p:nvPr/>
        </p:nvSpPr>
        <p:spPr>
          <a:xfrm>
            <a:off x="5444068" y="4515076"/>
            <a:ext cx="555666" cy="2123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658458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3058043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ping: (_,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msg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 =&gt; `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Hello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${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msg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 ...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 ...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resolvers</a:t>
            </a:r>
            <a:endParaRPr lang="de-DE" sz="1625" b="1" dirty="0">
              <a:solidFill>
                <a:srgbClr val="FB8E20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beim Server anmelden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ein Objekt sein, dessen Keys jeweils so heißen, wie das Objekt, für das sie Funktionen definieren (Query, Mutation, Project...)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2973247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Ersetzt weder Backend noch Datenbank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0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ein beliebiges Objekt, das für jeden Request erzeugt wird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zur Verfügung gestellt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z.B.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enthalten oder aktuellen Benutzer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automatisch unter '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in den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gelegt</a:t>
            </a:r>
          </a:p>
        </p:txBody>
      </p:sp>
    </p:spTree>
    <p:extLst>
      <p:ext uri="{BB962C8B-B14F-4D97-AF65-F5344CB8AC3E}">
        <p14:creationId xmlns:p14="http://schemas.microsoft.com/office/powerpoint/2010/main" val="19577020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44751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0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ein beliebiges Objekt, das für jeden Request erzeugt wird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zur Verfügung gestellt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z.B.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enthalten oder aktuellen Benutzer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automatisch unter '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in den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gelegt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req.headers.user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5682640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44751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0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ein beliebiges Objekt, das für jeden Request erzeugt wird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zur Verfügung gestellt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z.B.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enthalten oder aktuellen Benutzer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automatisch unter '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in den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gelegt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req.headers.user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dataSources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B9EBCA-31D1-D241-AB58-82B55B16EBA9}"/>
              </a:ext>
            </a:extLst>
          </p:cNvPr>
          <p:cNvSpPr/>
          <p:nvPr/>
        </p:nvSpPr>
        <p:spPr>
          <a:xfrm>
            <a:off x="102509" y="444881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DataSources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35500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44751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0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ein beliebiges Objekt, das für jeden Request erzeugt wird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zur Verfügung gestellt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z.B.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enthalten oder aktuellen Benutzer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automatisch unter '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in den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gelegt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req.headers.user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dataSources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dataSources</a:t>
            </a:r>
            <a:endParaRPr lang="de-DE" sz="1625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8" y="586870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Server-Konfiguration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B9EBCA-31D1-D241-AB58-82B55B16EBA9}"/>
              </a:ext>
            </a:extLst>
          </p:cNvPr>
          <p:cNvSpPr/>
          <p:nvPr/>
        </p:nvSpPr>
        <p:spPr>
          <a:xfrm>
            <a:off x="102509" y="444881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DataSources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913331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ping: (_, 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{ </a:t>
            </a:r>
            <a:r>
              <a:rPr lang="de-DE" sz="1625" b="1" dirty="0" err="1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=&gt; `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${</a:t>
            </a:r>
            <a:r>
              <a:rPr lang="de-DE" sz="1625" b="1" dirty="0" err="1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jedem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als 3. Parameter übergeben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8" y="512003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 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774E75E-0082-294A-A04B-D9F4A59271BD}"/>
              </a:ext>
            </a:extLst>
          </p:cNvPr>
          <p:cNvSpPr/>
          <p:nvPr/>
        </p:nvSpPr>
        <p:spPr>
          <a:xfrm>
            <a:off x="93249" y="344751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104F250-239F-6842-9D76-35E19826C5AC}"/>
              </a:ext>
            </a:extLst>
          </p:cNvPr>
          <p:cNvSpPr/>
          <p:nvPr/>
        </p:nvSpPr>
        <p:spPr>
          <a:xfrm>
            <a:off x="2757656" y="3485908"/>
            <a:ext cx="6721221" cy="750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b="1" dirty="0" err="1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req.headers.user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3107335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7580143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(_, 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{ </a:t>
            </a:r>
            <a:r>
              <a:rPr lang="de-DE" sz="1625" b="1" dirty="0" err="1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dataSources</a:t>
            </a:r>
            <a:r>
              <a:rPr lang="de-DE" sz="1625" b="1" dirty="0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})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dataSources</a:t>
            </a:r>
            <a:endParaRPr lang="de-DE" sz="1625" b="1" dirty="0">
              <a:solidFill>
                <a:srgbClr val="FB8E20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b="1" dirty="0">
                <a:solidFill>
                  <a:srgbClr val="FB8E2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projectDataSource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.getAllProjects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Definierte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dem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automatisch hinzugefügt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8" y="512003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 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FA9A4C2-AFC7-564A-9365-C318A9BF4C2E}"/>
              </a:ext>
            </a:extLst>
          </p:cNvPr>
          <p:cNvSpPr/>
          <p:nvPr/>
        </p:nvSpPr>
        <p:spPr>
          <a:xfrm>
            <a:off x="2757656" y="3480161"/>
            <a:ext cx="6721221" cy="750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dataSources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FE4895D-3618-1348-BDD0-30D8B16DF3B8}"/>
              </a:ext>
            </a:extLst>
          </p:cNvPr>
          <p:cNvSpPr/>
          <p:nvPr/>
        </p:nvSpPr>
        <p:spPr>
          <a:xfrm>
            <a:off x="102509" y="34497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DataSources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EC1F780-8FAD-2343-86EF-8DF3EC510DA2}"/>
              </a:ext>
            </a:extLst>
          </p:cNvPr>
          <p:cNvSpPr/>
          <p:nvPr/>
        </p:nvSpPr>
        <p:spPr>
          <a:xfrm>
            <a:off x="93249" y="233917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34690400-1077-D845-89F9-FC483E5D8474}"/>
              </a:ext>
            </a:extLst>
          </p:cNvPr>
          <p:cNvSpPr/>
          <p:nvPr/>
        </p:nvSpPr>
        <p:spPr>
          <a:xfrm>
            <a:off x="2757656" y="2377565"/>
            <a:ext cx="6721221" cy="10002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[Project!]!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77141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laden von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Source-Objekt wird als 1. Parameter an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[Tasks!]!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D899016E-A93D-684D-A55C-EDDAF1A14717}"/>
              </a:ext>
            </a:extLst>
          </p:cNvPr>
          <p:cNvCxnSpPr/>
          <p:nvPr/>
        </p:nvCxnSpPr>
        <p:spPr>
          <a:xfrm flipH="1">
            <a:off x="5045737" y="3480276"/>
            <a:ext cx="999066" cy="0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FBFA8D67-A452-D94F-8B70-A8A0BA8EE012}"/>
              </a:ext>
            </a:extLst>
          </p:cNvPr>
          <p:cNvSpPr/>
          <p:nvPr/>
        </p:nvSpPr>
        <p:spPr>
          <a:xfrm>
            <a:off x="6092628" y="3326387"/>
            <a:ext cx="30476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aus DB geladen werden!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42608573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6" y="4556775"/>
            <a:ext cx="7343076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Query: { . . .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project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_, {</a:t>
            </a:r>
            <a:r>
              <a:rPr lang="de-DE" sz="1625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</a:t>
            </a:r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=&gt; {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25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</a:t>
            </a:r>
            <a:r>
              <a:rPr lang="de-DE" sz="1625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.projectDatasource.getTasks</a:t>
            </a:r>
            <a:endParaRPr lang="de-DE" sz="1625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._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laden von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Source-Objekt wird als 1. Parameter an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[Tasks!]!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202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D899016E-A93D-684D-A55C-EDDAF1A14717}"/>
              </a:ext>
            </a:extLst>
          </p:cNvPr>
          <p:cNvCxnSpPr/>
          <p:nvPr/>
        </p:nvCxnSpPr>
        <p:spPr>
          <a:xfrm flipH="1">
            <a:off x="5045737" y="3480276"/>
            <a:ext cx="999066" cy="0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FBFA8D67-A452-D94F-8B70-A8A0BA8EE012}"/>
              </a:ext>
            </a:extLst>
          </p:cNvPr>
          <p:cNvSpPr/>
          <p:nvPr/>
        </p:nvSpPr>
        <p:spPr>
          <a:xfrm>
            <a:off x="6092628" y="3326387"/>
            <a:ext cx="30476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aus DB geladen werden!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9653078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264636" y="4440598"/>
            <a:ext cx="7343076" cy="21544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Query: { . . .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Project: { . . .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updateTaskState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(_, {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taskId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newState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}, 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dataSources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dataSources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projectDataSource.updateTaskState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taskId</a:t>
            </a:r>
            <a:r>
              <a:rPr lang="de-DE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newState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nur auf top-level-Ebene definiert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analog zu Query, selbe API, Datenänderungen möglich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264636" y="3096437"/>
            <a:ext cx="7214241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updateTaskState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ID!, 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newState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!): Task!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195772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Mutation-</a:t>
            </a:r>
          </a:p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591645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2653239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ping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 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updateTask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=&gt; ...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-Methode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in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Resolver-Map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gruppiert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 oberster Ebene für Objekte, darunter Funktionen für 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716D5DD-97AB-4046-8BA1-CF9FAF66782D}"/>
              </a:ext>
            </a:extLst>
          </p:cNvPr>
          <p:cNvSpPr txBox="1"/>
          <p:nvPr/>
        </p:nvSpPr>
        <p:spPr>
          <a:xfrm>
            <a:off x="203200" y="4683467"/>
            <a:ext cx="9499600" cy="1987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de-DE" sz="20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Signatur: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feldname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source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args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info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): Wert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bei Root-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befüllt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jeweils Objekt mit Key-Value-Paaren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Weitere Meta-Daten zum aktuellen Query</a:t>
            </a:r>
          </a:p>
        </p:txBody>
      </p:sp>
    </p:spTree>
    <p:extLst>
      <p:ext uri="{BB962C8B-B14F-4D97-AF65-F5344CB8AC3E}">
        <p14:creationId xmlns:p14="http://schemas.microsoft.com/office/powerpoint/2010/main" val="1238876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1978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JavaScript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Populär in JS, aber auch außerhalb</a:t>
            </a: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629754" y="2755789"/>
            <a:ext cx="6721221" cy="40395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query.js</a:t>
            </a:r>
            <a:endParaRPr lang="de-DE" sz="12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modules.export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 </a:t>
            </a:r>
          </a:p>
          <a:p>
            <a:r>
              <a:rPr lang="de-DE" sz="12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ping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</a:t>
            </a:r>
          </a:p>
          <a:p>
            <a:r>
              <a:rPr lang="de-DE" sz="12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5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 </a:t>
            </a:r>
          </a:p>
          <a:p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2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projects.js</a:t>
            </a:r>
            <a:endParaRPr lang="de-DE" sz="12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modules.export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 . . . }</a:t>
            </a:r>
          </a:p>
          <a:p>
            <a:endParaRPr lang="de-DE" sz="12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server.js</a:t>
            </a:r>
            <a:endParaRPr lang="de-DE" sz="12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("./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");</a:t>
            </a:r>
          </a:p>
          <a:p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("./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");</a:t>
            </a:r>
          </a:p>
          <a:p>
            <a:endParaRPr lang="de-DE" sz="12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context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2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dataSources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25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resolvers</a:t>
            </a:r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2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Query: </a:t>
            </a:r>
            <a:r>
              <a:rPr lang="de-DE" sz="125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</a:t>
            </a:r>
          </a:p>
          <a:p>
            <a:r>
              <a:rPr lang="de-DE" sz="12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Project: </a:t>
            </a:r>
            <a:r>
              <a:rPr lang="de-DE" sz="125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endParaRPr lang="de-DE" sz="12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2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});</a:t>
            </a:r>
          </a:p>
          <a:p>
            <a:r>
              <a:rPr lang="de-DE" sz="12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der Server-Konfiguration beim Start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konnen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modularisiert werden</a:t>
            </a:r>
          </a:p>
        </p:txBody>
      </p:sp>
    </p:spTree>
    <p:extLst>
      <p:ext uri="{BB962C8B-B14F-4D97-AF65-F5344CB8AC3E}">
        <p14:creationId xmlns:p14="http://schemas.microsoft.com/office/powerpoint/2010/main" val="233579188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5010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 fehlende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unsere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Am Query: Felder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Am Task: Felder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Änderungen müssen 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query.js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project.js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vorgenommen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dort sind entsprechende TODOs eingetragen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(Falls Du mit Übung 1 nicht fertig geworden bist, einfach Dateien aus 01_schema_fertig in deinen Workspace kopieren)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Wenn die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implementiert sind, kannst Du über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auf User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assginee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werden noch nicht funktionieren 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2: </a:t>
            </a:r>
            <a:r>
              <a:rPr lang="de-DE" dirty="0" err="1">
                <a:solidFill>
                  <a:srgbClr val="D4EBE9"/>
                </a:solidFill>
              </a:rPr>
              <a:t>Resolver</a:t>
            </a:r>
            <a:r>
              <a:rPr lang="de-DE" dirty="0">
                <a:solidFill>
                  <a:srgbClr val="D4EBE9"/>
                </a:solidFill>
              </a:rPr>
              <a:t>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421850667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C60DCB-D132-6E4D-95B7-40CB287A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143A6F-56A0-0A40-B3CD-2776C776C6F7}"/>
              </a:ext>
            </a:extLst>
          </p:cNvPr>
          <p:cNvSpPr txBox="1"/>
          <p:nvPr/>
        </p:nvSpPr>
        <p:spPr>
          <a:xfrm>
            <a:off x="1117600" y="1982450"/>
            <a:ext cx="68180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800" dirty="0">
                <a:solidFill>
                  <a:srgbClr val="FF0000"/>
                </a:solidFill>
              </a:rPr>
              <a:t>AB HIER TODO</a:t>
            </a:r>
          </a:p>
        </p:txBody>
      </p:sp>
    </p:spTree>
    <p:extLst>
      <p:ext uri="{BB962C8B-B14F-4D97-AF65-F5344CB8AC3E}">
        <p14:creationId xmlns:p14="http://schemas.microsoft.com/office/powerpoint/2010/main" val="376533930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Zugriff auf externe Systeme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 der Antwort, wenn HTTP Header kommt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Ausblick: Caching von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Webserver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Apollo Cache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Plug-in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54432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Zugriff auf externe Systeme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 Data Source: Datenbank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Normale Klasse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Caching, aber für einige DBs fertige Implementierungen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500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FF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todo</a:t>
            </a:r>
            <a:endParaRPr lang="de-DE" sz="1625" dirty="0">
              <a:solidFill>
                <a:srgbClr val="FF0000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57187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Prüfen,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wieviele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Anfragen es aus der Query heraus gibt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wieviele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tatsächlich ausgeführt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Ausblick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ggf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nur zeigen): HTTP Cache einschalten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(optional) Übung 3: Data Source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1689161175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Typ-sichere Clients mit </a:t>
            </a:r>
            <a:r>
              <a:rPr lang="de-DE" spc="100" dirty="0" err="1"/>
              <a:t>React</a:t>
            </a:r>
            <a:r>
              <a:rPr lang="de-DE" spc="100" dirty="0"/>
              <a:t>, Apollo und </a:t>
            </a:r>
            <a:r>
              <a:rPr lang="de-DE" spc="100" dirty="0" err="1"/>
              <a:t>TypeScript</a:t>
            </a:r>
            <a:endParaRPr lang="de-DE" spc="100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Clients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28956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1024418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9D8C7-4854-B344-927D-0A55D49E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2404391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5660294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Anwendungsweiter, globaler 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Cache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sorgt für konsistente Darstellung der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11740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535935" y="2584707"/>
            <a:ext cx="7989603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"apollo-client";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link: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HttpLink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"http://..."}),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InMemoryCache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A0BED76-CCEE-F64F-8258-05128809438D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ist für Kommunikation mit Backend zuständig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Zentraler Cache, Authentifizierung, Fehlerbehandlung, ...</a:t>
            </a:r>
          </a:p>
        </p:txBody>
      </p:sp>
    </p:spTree>
    <p:extLst>
      <p:ext uri="{BB962C8B-B14F-4D97-AF65-F5344CB8AC3E}">
        <p14:creationId xmlns:p14="http://schemas.microsoft.com/office/powerpoint/2010/main" val="2173698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(nur) Lösung für Over- oder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Under-fetching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Häufig genanntes technisches Argument für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M.E. aber nicht das wichtigste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Flexible, fachliche Abfragen möglich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Gute Möglichkeit, Domainmodel abzubilden und zur Verfügung zu stellen</a:t>
            </a:r>
          </a:p>
        </p:txBody>
      </p:sp>
    </p:spTree>
    <p:extLst>
      <p:ext uri="{BB962C8B-B14F-4D97-AF65-F5344CB8AC3E}">
        <p14:creationId xmlns:p14="http://schemas.microsoft.com/office/powerpoint/2010/main" val="404437271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535935" y="2584707"/>
            <a:ext cx="7989603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"apollo-client";</a:t>
            </a: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import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}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from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"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react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link: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HttpLink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"http://..."}),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InMemoryCache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BeerRatingApp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&lt;/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&gt;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Zugriff dann in allen Komponenten möglich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73534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201989183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77295238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0094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84120874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32477371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"@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react-hooks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(QUERY);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data.beers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 (Alpha!)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Hook API in Alpha Version verfügbar</a:t>
            </a:r>
          </a:p>
        </p:txBody>
      </p:sp>
    </p:spTree>
    <p:extLst>
      <p:ext uri="{BB962C8B-B14F-4D97-AF65-F5344CB8AC3E}">
        <p14:creationId xmlns:p14="http://schemas.microsoft.com/office/powerpoint/2010/main" val="63043790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 und ggf. Variablen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client:codegen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409135705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10808610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115103905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825403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4880</Words>
  <Application>Microsoft Macintosh PowerPoint</Application>
  <PresentationFormat>A4-Papier (210 x 297 mm)</PresentationFormat>
  <Paragraphs>1204</Paragraphs>
  <Slides>102</Slides>
  <Notes>56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102</vt:i4>
      </vt:variant>
    </vt:vector>
  </HeadingPairs>
  <TitlesOfParts>
    <vt:vector size="115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EnterJS Darmstadt | 25. Juni 2019 | @nilshartmann</vt:lpstr>
      <vt:lpstr>https://nilshartmann.net</vt:lpstr>
      <vt:lpstr>Agenda</vt:lpstr>
      <vt:lpstr>Teil 1</vt:lpstr>
      <vt:lpstr>PowerPoint-Präsentation</vt:lpstr>
      <vt:lpstr>GraphQL</vt:lpstr>
      <vt:lpstr>GraphQL</vt:lpstr>
      <vt:lpstr>GraphQL</vt:lpstr>
      <vt:lpstr>GraphQL</vt:lpstr>
      <vt:lpstr>GraphQL</vt:lpstr>
      <vt:lpstr>GitHub</vt:lpstr>
      <vt:lpstr>New York Times</vt:lpstr>
      <vt:lpstr>Facebook 5</vt:lpstr>
      <vt:lpstr>Next Gen GraphqL?</vt:lpstr>
      <vt:lpstr>Source-Code: graphql-workshop/app</vt:lpstr>
      <vt:lpstr>http://localhost:4000</vt:lpstr>
      <vt:lpstr>Beispiel: Intellij IDEA</vt:lpstr>
      <vt:lpstr>Teil 1: Abfragen und Schema</vt:lpstr>
      <vt:lpstr>GraphQL Einsatzszenarien</vt:lpstr>
      <vt:lpstr>GraphQL Einsatzszenarien</vt:lpstr>
      <vt:lpstr>GraphQL Einsatzszenarien</vt:lpstr>
      <vt:lpstr>GraphQL Einsatzszenarien</vt:lpstr>
      <vt:lpstr>Abfragen mit GraphQL</vt:lpstr>
      <vt:lpstr>Einsatzszenarien</vt:lpstr>
      <vt:lpstr>Einsatzszenarien</vt:lpstr>
      <vt:lpstr>Daten Quellen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GraphQL-java</vt:lpstr>
      <vt:lpstr>Teil 2: Runtime-Umgebung (AKA: Eure Anwendung)</vt:lpstr>
      <vt:lpstr>PowerPoint-Präsentation</vt:lpstr>
      <vt:lpstr>Apollo-Server</vt:lpstr>
      <vt:lpstr>Apollo-Server</vt:lpstr>
      <vt:lpstr>GraphQL Server mit Apollo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Das Schema in Apollo Server</vt:lpstr>
      <vt:lpstr>Das Schema in Apollo Server</vt:lpstr>
      <vt:lpstr>Das Schema in Apollo Server</vt:lpstr>
      <vt:lpstr>Das Schema in Apollo Server</vt:lpstr>
      <vt:lpstr>Übung 1: Schema Definieren</vt:lpstr>
      <vt:lpstr>Übung 1: Schema Definieren</vt:lpstr>
      <vt:lpstr>Übung 1: Schema Definieren</vt:lpstr>
      <vt:lpstr>Übung 1: Schema Definieren</vt:lpstr>
      <vt:lpstr>Übung 1: Schema Definieren</vt:lpstr>
      <vt:lpstr>Schritt 2: Resolver </vt:lpstr>
      <vt:lpstr>Schritt 2: Resolver </vt:lpstr>
      <vt:lpstr>Schritt 2: Resolver </vt:lpstr>
      <vt:lpstr>Schritt 2: Resolver </vt:lpstr>
      <vt:lpstr>Schritt 2: Resolver</vt:lpstr>
      <vt:lpstr>Schritt 2: Resolver</vt:lpstr>
      <vt:lpstr>Schritt 2: Resolver</vt:lpstr>
      <vt:lpstr>Schritt 2: Resolver</vt:lpstr>
      <vt:lpstr>Schritt 2: Resolver</vt:lpstr>
      <vt:lpstr>Schritt 2: Resolver</vt:lpstr>
      <vt:lpstr>Schritt 2: Resolver</vt:lpstr>
      <vt:lpstr>Schritt 2: Resolver</vt:lpstr>
      <vt:lpstr>Schritt 2: Resolver</vt:lpstr>
      <vt:lpstr>Schritt 2: Resolver</vt:lpstr>
      <vt:lpstr>Schritt 2: Resolver</vt:lpstr>
      <vt:lpstr>Schritt 2: Resolver</vt:lpstr>
      <vt:lpstr>Schritt 2: Resolver</vt:lpstr>
      <vt:lpstr>Schritt 2: Resolver</vt:lpstr>
      <vt:lpstr>Übung 2: Resolver implementieren</vt:lpstr>
      <vt:lpstr>PowerPoint-Präsentation</vt:lpstr>
      <vt:lpstr>Schritt 3: Zugriff auf externe Systeme</vt:lpstr>
      <vt:lpstr>Schritt 3: Zugriff auf externe Systeme</vt:lpstr>
      <vt:lpstr>(optional) Übung 3: Data Source implementieren</vt:lpstr>
      <vt:lpstr>Typ-sichere Clients mit React, Apollo und TypeScript</vt:lpstr>
      <vt:lpstr>PowerPoint-Präsentation</vt:lpstr>
      <vt:lpstr>Apollo-Server</vt:lpstr>
      <vt:lpstr>Schritt 1: Erzeugen des Clients und Providers</vt:lpstr>
      <vt:lpstr>Schritt 1: Erzeugen des Clients und Providers</vt:lpstr>
      <vt:lpstr>Schritt 2: Queries</vt:lpstr>
      <vt:lpstr>Schritt 2: Queries</vt:lpstr>
      <vt:lpstr>Schritt 2: Queries</vt:lpstr>
      <vt:lpstr>Schritt 2: Queries</vt:lpstr>
      <vt:lpstr>Schritt 2: Queries</vt:lpstr>
      <vt:lpstr>Schritt 2: Queries</vt:lpstr>
      <vt:lpstr>Schritt 3: Mutations</vt:lpstr>
      <vt:lpstr>Schritt 3: Mutations</vt:lpstr>
      <vt:lpstr>Schritt 3: Mutations</vt:lpstr>
      <vt:lpstr>Schritt 3: Mutations</vt:lpstr>
      <vt:lpstr>Schritt 3: Mutations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859</cp:revision>
  <cp:lastPrinted>2019-06-18T10:19:10Z</cp:lastPrinted>
  <dcterms:created xsi:type="dcterms:W3CDTF">2016-03-28T15:59:53Z</dcterms:created>
  <dcterms:modified xsi:type="dcterms:W3CDTF">2019-06-18T14:14:59Z</dcterms:modified>
</cp:coreProperties>
</file>

<file path=docProps/thumbnail.jpeg>
</file>